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 Ultra-Bold Italics" charset="1" panose="00000000000000000000"/>
      <p:regular r:id="rId16"/>
    </p:embeddedFont>
    <p:embeddedFont>
      <p:font typeface="Open Sans Light" charset="1" panose="00000000000000000000"/>
      <p:regular r:id="rId17"/>
    </p:embeddedFont>
    <p:embeddedFont>
      <p:font typeface="Open Sans Ultra-Bold" charset="1" panose="00000000000000000000"/>
      <p:regular r:id="rId18"/>
    </p:embeddedFont>
    <p:embeddedFont>
      <p:font typeface="Open Sans Light Italics" charset="1" panose="00000000000000000000"/>
      <p:regular r:id="rId19"/>
    </p:embeddedFont>
    <p:embeddedFont>
      <p:font typeface="Open Sans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52856" y="5479126"/>
            <a:ext cx="4960729" cy="2597618"/>
          </a:xfrm>
          <a:custGeom>
            <a:avLst/>
            <a:gdLst/>
            <a:ahLst/>
            <a:cxnLst/>
            <a:rect r="r" b="b" t="t" l="l"/>
            <a:pathLst>
              <a:path h="2597618" w="4960729">
                <a:moveTo>
                  <a:pt x="0" y="0"/>
                </a:moveTo>
                <a:lnTo>
                  <a:pt x="4960730" y="0"/>
                </a:lnTo>
                <a:lnTo>
                  <a:pt x="4960730" y="2597618"/>
                </a:lnTo>
                <a:lnTo>
                  <a:pt x="0" y="2597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50282" y="1074632"/>
            <a:ext cx="2809018" cy="2809018"/>
          </a:xfrm>
          <a:custGeom>
            <a:avLst/>
            <a:gdLst/>
            <a:ahLst/>
            <a:cxnLst/>
            <a:rect r="r" b="b" t="t" l="l"/>
            <a:pathLst>
              <a:path h="2809018" w="2809018">
                <a:moveTo>
                  <a:pt x="0" y="0"/>
                </a:moveTo>
                <a:lnTo>
                  <a:pt x="2809018" y="0"/>
                </a:lnTo>
                <a:lnTo>
                  <a:pt x="2809018" y="2809018"/>
                </a:lnTo>
                <a:lnTo>
                  <a:pt x="0" y="2809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23522" y="2872239"/>
            <a:ext cx="3050186" cy="358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51"/>
              </a:lnSpc>
            </a:pPr>
            <a:r>
              <a:rPr lang="en-US" b="true" sz="20965" i="true" spc="-1048">
                <a:solidFill>
                  <a:srgbClr val="FFFFFF"/>
                </a:solidFill>
                <a:latin typeface="Open Sans Ultra-Bold Italics"/>
                <a:ea typeface="Open Sans Ultra-Bold Italics"/>
                <a:cs typeface="Open Sans Ultra-Bold Italics"/>
                <a:sym typeface="Open Sans Ultra-Bold Italics"/>
              </a:rPr>
              <a:t>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131143" y="3981624"/>
            <a:ext cx="2409569" cy="1925054"/>
            <a:chOff x="0" y="0"/>
            <a:chExt cx="1123632" cy="897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3632" cy="897692"/>
            </a:xfrm>
            <a:custGeom>
              <a:avLst/>
              <a:gdLst/>
              <a:ahLst/>
              <a:cxnLst/>
              <a:rect r="r" b="b" t="t" l="l"/>
              <a:pathLst>
                <a:path h="897692" w="1123632">
                  <a:moveTo>
                    <a:pt x="203200" y="0"/>
                  </a:moveTo>
                  <a:lnTo>
                    <a:pt x="1123632" y="0"/>
                  </a:lnTo>
                  <a:lnTo>
                    <a:pt x="920432" y="897692"/>
                  </a:lnTo>
                  <a:lnTo>
                    <a:pt x="0" y="8976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8FF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920432" cy="916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766929" y="4188547"/>
            <a:ext cx="694536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KINE-AMIGO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66929" y="5169326"/>
            <a:ext cx="4571957" cy="144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 spc="972">
                <a:solidFill>
                  <a:srgbClr val="D8FF5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ITALO CARVAJAL</a:t>
            </a:r>
          </a:p>
          <a:p>
            <a:pPr algn="l">
              <a:lnSpc>
                <a:spcPts val="2866"/>
              </a:lnSpc>
            </a:pPr>
            <a:r>
              <a:rPr lang="en-US" sz="2047" spc="972">
                <a:solidFill>
                  <a:srgbClr val="D8FF5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ADONIS NUÑEZ</a:t>
            </a:r>
          </a:p>
          <a:p>
            <a:pPr algn="l">
              <a:lnSpc>
                <a:spcPts val="2866"/>
              </a:lnSpc>
            </a:pPr>
            <a:r>
              <a:rPr lang="en-US" sz="2047" spc="972">
                <a:solidFill>
                  <a:srgbClr val="D8FF5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JUAN MEDINA</a:t>
            </a:r>
          </a:p>
          <a:p>
            <a:pPr algn="l">
              <a:lnSpc>
                <a:spcPts val="2866"/>
              </a:lnSpc>
            </a:pPr>
            <a:r>
              <a:rPr lang="en-US" sz="2047" spc="972">
                <a:solidFill>
                  <a:srgbClr val="D8FF5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JOSE VERGARA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931243" cy="3105815"/>
          </a:xfrm>
          <a:custGeom>
            <a:avLst/>
            <a:gdLst/>
            <a:ahLst/>
            <a:cxnLst/>
            <a:rect r="r" b="b" t="t" l="l"/>
            <a:pathLst>
              <a:path h="3105815" w="5931243">
                <a:moveTo>
                  <a:pt x="0" y="0"/>
                </a:moveTo>
                <a:lnTo>
                  <a:pt x="5931243" y="0"/>
                </a:lnTo>
                <a:lnTo>
                  <a:pt x="5931243" y="3105815"/>
                </a:lnTo>
                <a:lnTo>
                  <a:pt x="0" y="3105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4553116" y="6659390"/>
            <a:ext cx="3552270" cy="1860098"/>
          </a:xfrm>
          <a:custGeom>
            <a:avLst/>
            <a:gdLst/>
            <a:ahLst/>
            <a:cxnLst/>
            <a:rect r="r" b="b" t="t" l="l"/>
            <a:pathLst>
              <a:path h="1860098" w="3552270">
                <a:moveTo>
                  <a:pt x="0" y="0"/>
                </a:moveTo>
                <a:lnTo>
                  <a:pt x="3552270" y="0"/>
                </a:lnTo>
                <a:lnTo>
                  <a:pt x="3552270" y="1860098"/>
                </a:lnTo>
                <a:lnTo>
                  <a:pt x="0" y="1860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826" y="6879776"/>
            <a:ext cx="3407224" cy="3407224"/>
          </a:xfrm>
          <a:custGeom>
            <a:avLst/>
            <a:gdLst/>
            <a:ahLst/>
            <a:cxnLst/>
            <a:rect r="r" b="b" t="t" l="l"/>
            <a:pathLst>
              <a:path h="3407224" w="3407224">
                <a:moveTo>
                  <a:pt x="0" y="0"/>
                </a:moveTo>
                <a:lnTo>
                  <a:pt x="3407223" y="0"/>
                </a:lnTo>
                <a:lnTo>
                  <a:pt x="3407223" y="3407224"/>
                </a:lnTo>
                <a:lnTo>
                  <a:pt x="0" y="3407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99520" y="3829533"/>
            <a:ext cx="4765259" cy="104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0"/>
              </a:lnSpc>
            </a:pPr>
            <a:r>
              <a:rPr lang="en-US" b="true" sz="6136" i="true" spc="-306">
                <a:solidFill>
                  <a:srgbClr val="FFFFFF"/>
                </a:solidFill>
                <a:latin typeface="Open Sans Ultra-Bold Italics"/>
                <a:ea typeface="Open Sans Ultra-Bold Italics"/>
                <a:cs typeface="Open Sans Ultra-Bold Italics"/>
                <a:sym typeface="Open Sans Ultra-Bold Italics"/>
              </a:rPr>
              <a:t>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49133" y="4552611"/>
            <a:ext cx="4077552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i="true" spc="-274">
                <a:solidFill>
                  <a:srgbClr val="D8FF57"/>
                </a:solidFill>
                <a:latin typeface="Open Sans Ultra-Bold Italics"/>
                <a:ea typeface="Open Sans Ultra-Bold Italics"/>
                <a:cs typeface="Open Sans Ultra-Bold Italics"/>
                <a:sym typeface="Open Sans Ultra-Bold Italics"/>
              </a:rPr>
              <a:t>POR VER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125913" y="4138662"/>
            <a:ext cx="1045439" cy="578435"/>
            <a:chOff x="0" y="0"/>
            <a:chExt cx="1709163" cy="9456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9163" cy="945669"/>
            </a:xfrm>
            <a:custGeom>
              <a:avLst/>
              <a:gdLst/>
              <a:ahLst/>
              <a:cxnLst/>
              <a:rect r="r" b="b" t="t" l="l"/>
              <a:pathLst>
                <a:path h="945669" w="1709163">
                  <a:moveTo>
                    <a:pt x="203200" y="0"/>
                  </a:moveTo>
                  <a:lnTo>
                    <a:pt x="1709163" y="0"/>
                  </a:lnTo>
                  <a:lnTo>
                    <a:pt x="1505963" y="945669"/>
                  </a:lnTo>
                  <a:lnTo>
                    <a:pt x="0" y="94566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19050"/>
              <a:ext cx="1505963" cy="964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42965" y="4385310"/>
            <a:ext cx="330055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1050">
                <a:solidFill>
                  <a:srgbClr val="D8FF57"/>
                </a:solidFill>
                <a:latin typeface="Open Sans"/>
                <a:ea typeface="Open Sans"/>
                <a:cs typeface="Open Sans"/>
                <a:sym typeface="Open Sans"/>
              </a:rPr>
              <a:t>FIN!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7821139">
            <a:off x="2157258" y="3447905"/>
            <a:ext cx="7001159" cy="3200689"/>
            <a:chOff x="0" y="0"/>
            <a:chExt cx="923918" cy="422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3918" cy="422384"/>
            </a:xfrm>
            <a:custGeom>
              <a:avLst/>
              <a:gdLst/>
              <a:ahLst/>
              <a:cxnLst/>
              <a:rect r="r" b="b" t="t" l="l"/>
              <a:pathLst>
                <a:path h="422384" w="923918">
                  <a:moveTo>
                    <a:pt x="461959" y="0"/>
                  </a:moveTo>
                  <a:cubicBezTo>
                    <a:pt x="206826" y="0"/>
                    <a:pt x="0" y="94554"/>
                    <a:pt x="0" y="211192"/>
                  </a:cubicBezTo>
                  <a:cubicBezTo>
                    <a:pt x="0" y="327830"/>
                    <a:pt x="206826" y="422384"/>
                    <a:pt x="461959" y="422384"/>
                  </a:cubicBezTo>
                  <a:cubicBezTo>
                    <a:pt x="717092" y="422384"/>
                    <a:pt x="923918" y="327830"/>
                    <a:pt x="923918" y="211192"/>
                  </a:cubicBezTo>
                  <a:cubicBezTo>
                    <a:pt x="923918" y="94554"/>
                    <a:pt x="717092" y="0"/>
                    <a:pt x="461959" y="0"/>
                  </a:cubicBezTo>
                  <a:close/>
                </a:path>
              </a:pathLst>
            </a:custGeom>
            <a:solidFill>
              <a:srgbClr val="D8FF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6617" y="30073"/>
              <a:ext cx="750683" cy="352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172084" y="2566116"/>
            <a:ext cx="4964288" cy="496426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06837" t="-26713" r="-7490" b="-82839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996757" y="2390789"/>
            <a:ext cx="1726801" cy="1726801"/>
          </a:xfrm>
          <a:custGeom>
            <a:avLst/>
            <a:gdLst/>
            <a:ahLst/>
            <a:cxnLst/>
            <a:rect r="r" b="b" t="t" l="l"/>
            <a:pathLst>
              <a:path h="1726801" w="1726801">
                <a:moveTo>
                  <a:pt x="0" y="0"/>
                </a:moveTo>
                <a:lnTo>
                  <a:pt x="1726800" y="0"/>
                </a:lnTo>
                <a:lnTo>
                  <a:pt x="1726800" y="1726801"/>
                </a:lnTo>
                <a:lnTo>
                  <a:pt x="0" y="172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41632" y="6501944"/>
            <a:ext cx="2894740" cy="1515791"/>
          </a:xfrm>
          <a:custGeom>
            <a:avLst/>
            <a:gdLst/>
            <a:ahLst/>
            <a:cxnLst/>
            <a:rect r="r" b="b" t="t" l="l"/>
            <a:pathLst>
              <a:path h="1515791" w="2894740">
                <a:moveTo>
                  <a:pt x="0" y="0"/>
                </a:moveTo>
                <a:lnTo>
                  <a:pt x="2894740" y="0"/>
                </a:lnTo>
                <a:lnTo>
                  <a:pt x="2894740" y="1515791"/>
                </a:lnTo>
                <a:lnTo>
                  <a:pt x="0" y="1515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16088" y="4395788"/>
            <a:ext cx="622940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1050">
                <a:solidFill>
                  <a:srgbClr val="D8FF5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KINE-AMIGO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16088" y="5345113"/>
            <a:ext cx="6835898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69804"/>
                  </a:srgb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proyecto se enfoca en la Región Metropolitana de Chile. Aquí, mucha gente necesita servicios de kinesiología, especialmente adultos y adultos mayores. Además, como casi todos tienen acceso a internet, es el lugar perfecto para una solución tecnológica como esta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1808" y="2435542"/>
            <a:ext cx="6839653" cy="162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384"/>
              </a:lnSpc>
            </a:pPr>
            <a:r>
              <a:rPr lang="en-US" b="true" sz="9560" i="true" spc="-478">
                <a:solidFill>
                  <a:srgbClr val="FFFFFF"/>
                </a:solidFill>
                <a:latin typeface="Open Sans Ultra-Bold Italics"/>
                <a:ea typeface="Open Sans Ultra-Bold Italics"/>
                <a:cs typeface="Open Sans Ultra-Bold Italics"/>
                <a:sym typeface="Open Sans Ultra-Bold Italics"/>
              </a:rPr>
              <a:t>CONTEXTO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16088" y="2934788"/>
            <a:ext cx="1098749" cy="877813"/>
            <a:chOff x="0" y="0"/>
            <a:chExt cx="1123632" cy="8976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3632" cy="897692"/>
            </a:xfrm>
            <a:custGeom>
              <a:avLst/>
              <a:gdLst/>
              <a:ahLst/>
              <a:cxnLst/>
              <a:rect r="r" b="b" t="t" l="l"/>
              <a:pathLst>
                <a:path h="897692" w="1123632">
                  <a:moveTo>
                    <a:pt x="203200" y="0"/>
                  </a:moveTo>
                  <a:lnTo>
                    <a:pt x="1123632" y="0"/>
                  </a:lnTo>
                  <a:lnTo>
                    <a:pt x="920432" y="897692"/>
                  </a:lnTo>
                  <a:lnTo>
                    <a:pt x="0" y="8976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8FF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19050"/>
              <a:ext cx="920432" cy="916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76449" y="4535684"/>
            <a:ext cx="1691371" cy="1417676"/>
          </a:xfrm>
          <a:custGeom>
            <a:avLst/>
            <a:gdLst/>
            <a:ahLst/>
            <a:cxnLst/>
            <a:rect r="r" b="b" t="t" l="l"/>
            <a:pathLst>
              <a:path h="1417676" w="1691371">
                <a:moveTo>
                  <a:pt x="0" y="0"/>
                </a:moveTo>
                <a:lnTo>
                  <a:pt x="1691371" y="0"/>
                </a:lnTo>
                <a:lnTo>
                  <a:pt x="1691371" y="1417676"/>
                </a:lnTo>
                <a:lnTo>
                  <a:pt x="0" y="1417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33611" y="2139814"/>
            <a:ext cx="494952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1050">
                <a:solidFill>
                  <a:srgbClr val="D8FF5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PROBLEMATICA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33611" y="3070474"/>
            <a:ext cx="6229408" cy="521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>
                    <a:alpha val="69804"/>
                  </a:srgb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Faltan herramientas digitales para que la gente en rehabilitación física pueda seguir sus rutinas y hablar con su kinesiólogo. Esto provoca que no se apeguen al tratamiento y no mejoren como deberían. La idea es crear una app que solucione ese problema.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26207" y="4298704"/>
            <a:ext cx="283830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b="true" sz="7200" spc="-179">
                <a:solidFill>
                  <a:srgbClr val="D8FF57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100%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26207" y="5515999"/>
            <a:ext cx="237844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spc="31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COMPROMISO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6638575" y="5133975"/>
            <a:ext cx="496322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94974" y="3326794"/>
            <a:ext cx="622940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i="true" spc="559">
                <a:solidFill>
                  <a:srgbClr val="D8FF57"/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OBJETIVO GENERAL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34443" y="3326794"/>
            <a:ext cx="560124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i="true" spc="839">
                <a:solidFill>
                  <a:srgbClr val="D8FF57"/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SOLUCION APLICADA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4974" y="4596736"/>
            <a:ext cx="6229408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i="true">
                <a:solidFill>
                  <a:srgbClr val="FFFFFF">
                    <a:alpha val="69804"/>
                  </a:srgbClr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Nuestro objetivo es brindar apoyo a personas de escasos recursos que no pueden costear sesiones diarias o semanales para continuar con su tratamiento de kinesiología. Queremos asegurar que estas personas tengan acceso a los servicios necesarios para mejorar su calidad de vida y bienestar, proporcionando alternativas que se ajusten a sus posibilidades económicas.</a:t>
            </a:r>
          </a:p>
          <a:p>
            <a:pPr algn="ctr">
              <a:lnSpc>
                <a:spcPts val="30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520362" y="4596736"/>
            <a:ext cx="6229408" cy="310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i="true">
                <a:solidFill>
                  <a:srgbClr val="FFFFFF">
                    <a:alpha val="69804"/>
                  </a:srgbClr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La solución que proponemos es desarrollar la aplicación móvil “Un kine amigo” para abordar estas problemáticas. Esta aplicacion te enseñará a realizar los ejercicios con el apoyo audiovisual de un profesional, además de ofrecerte consejos sobre cómo aplicar un tratamiento efectivo, ademas de tener un tipo “marketplace” para ofrecer y buscar servicios de kinesiologia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761" y="7830729"/>
            <a:ext cx="7452490" cy="3902395"/>
          </a:xfrm>
          <a:custGeom>
            <a:avLst/>
            <a:gdLst/>
            <a:ahLst/>
            <a:cxnLst/>
            <a:rect r="r" b="b" t="t" l="l"/>
            <a:pathLst>
              <a:path h="3902395" w="7452490">
                <a:moveTo>
                  <a:pt x="0" y="0"/>
                </a:moveTo>
                <a:lnTo>
                  <a:pt x="7452490" y="0"/>
                </a:lnTo>
                <a:lnTo>
                  <a:pt x="7452490" y="3902395"/>
                </a:lnTo>
                <a:lnTo>
                  <a:pt x="0" y="3902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204"/>
            <a:ext cx="2759634" cy="2759634"/>
          </a:xfrm>
          <a:custGeom>
            <a:avLst/>
            <a:gdLst/>
            <a:ahLst/>
            <a:cxnLst/>
            <a:rect r="r" b="b" t="t" l="l"/>
            <a:pathLst>
              <a:path h="2759634" w="2759634">
                <a:moveTo>
                  <a:pt x="0" y="0"/>
                </a:moveTo>
                <a:lnTo>
                  <a:pt x="2759634" y="0"/>
                </a:lnTo>
                <a:lnTo>
                  <a:pt x="2759634" y="2759633"/>
                </a:lnTo>
                <a:lnTo>
                  <a:pt x="0" y="27596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597128" y="0"/>
            <a:ext cx="4690872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474536" y="1761755"/>
            <a:ext cx="773834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1050">
                <a:solidFill>
                  <a:srgbClr val="D8FF5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OBJETIVOS ESPECIFICOS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62827" y="2439387"/>
            <a:ext cx="10588272" cy="461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4195" indent="-402098" lvl="1">
              <a:lnSpc>
                <a:spcPts val="5214"/>
              </a:lnSpc>
              <a:buFont typeface="Arial"/>
              <a:buChar char="•"/>
            </a:pPr>
            <a:r>
              <a:rPr lang="en-US" sz="3724">
                <a:solidFill>
                  <a:srgbClr val="FFFFFF">
                    <a:alpha val="69804"/>
                  </a:srgb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APLICACIÓN MÓVIL</a:t>
            </a:r>
          </a:p>
          <a:p>
            <a:pPr algn="l" marL="804195" indent="-402098" lvl="1">
              <a:lnSpc>
                <a:spcPts val="5214"/>
              </a:lnSpc>
              <a:buFont typeface="Arial"/>
              <a:buChar char="•"/>
            </a:pPr>
            <a:r>
              <a:rPr lang="en-US" sz="3724">
                <a:solidFill>
                  <a:srgbClr val="FFFFFF">
                    <a:alpha val="69804"/>
                  </a:srgb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SISTEMA DE REGISTROS</a:t>
            </a:r>
          </a:p>
          <a:p>
            <a:pPr algn="l" marL="804195" indent="-402098" lvl="1">
              <a:lnSpc>
                <a:spcPts val="5214"/>
              </a:lnSpc>
              <a:buFont typeface="Arial"/>
              <a:buChar char="•"/>
            </a:pPr>
            <a:r>
              <a:rPr lang="en-US" sz="3724">
                <a:solidFill>
                  <a:srgbClr val="FFFFFF">
                    <a:alpha val="69804"/>
                  </a:srgb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PERFIL DE USUARIO</a:t>
            </a:r>
          </a:p>
          <a:p>
            <a:pPr algn="l" marL="804195" indent="-402098" lvl="1">
              <a:lnSpc>
                <a:spcPts val="5214"/>
              </a:lnSpc>
              <a:buFont typeface="Arial"/>
              <a:buChar char="•"/>
            </a:pPr>
            <a:r>
              <a:rPr lang="en-US" sz="3724">
                <a:solidFill>
                  <a:srgbClr val="FFFFFF">
                    <a:alpha val="69804"/>
                  </a:srgb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EJERCICIOS GUIADOS</a:t>
            </a:r>
          </a:p>
          <a:p>
            <a:pPr algn="l" marL="804195" indent="-402098" lvl="1">
              <a:lnSpc>
                <a:spcPts val="5214"/>
              </a:lnSpc>
              <a:buFont typeface="Arial"/>
              <a:buChar char="•"/>
            </a:pPr>
            <a:r>
              <a:rPr lang="en-US" sz="3724">
                <a:solidFill>
                  <a:srgbClr val="FFFFFF">
                    <a:alpha val="69804"/>
                  </a:srgb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PANEL DE SEGUIMIENTO</a:t>
            </a:r>
          </a:p>
          <a:p>
            <a:pPr algn="l" marL="804195" indent="-402098" lvl="1">
              <a:lnSpc>
                <a:spcPts val="5214"/>
              </a:lnSpc>
              <a:buFont typeface="Arial"/>
              <a:buChar char="•"/>
            </a:pPr>
            <a:r>
              <a:rPr lang="en-US" sz="3724">
                <a:solidFill>
                  <a:srgbClr val="FFFFFF">
                    <a:alpha val="69804"/>
                  </a:srgb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“MARKETPLACE” PARA BUSCAR Y OFRECER SERVICIOS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761" y="7830729"/>
            <a:ext cx="7452490" cy="3902395"/>
          </a:xfrm>
          <a:custGeom>
            <a:avLst/>
            <a:gdLst/>
            <a:ahLst/>
            <a:cxnLst/>
            <a:rect r="r" b="b" t="t" l="l"/>
            <a:pathLst>
              <a:path h="3902395" w="7452490">
                <a:moveTo>
                  <a:pt x="0" y="0"/>
                </a:moveTo>
                <a:lnTo>
                  <a:pt x="7452490" y="0"/>
                </a:lnTo>
                <a:lnTo>
                  <a:pt x="7452490" y="3902395"/>
                </a:lnTo>
                <a:lnTo>
                  <a:pt x="0" y="3902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204"/>
            <a:ext cx="2759634" cy="2759634"/>
          </a:xfrm>
          <a:custGeom>
            <a:avLst/>
            <a:gdLst/>
            <a:ahLst/>
            <a:cxnLst/>
            <a:rect r="r" b="b" t="t" l="l"/>
            <a:pathLst>
              <a:path h="2759634" w="2759634">
                <a:moveTo>
                  <a:pt x="0" y="0"/>
                </a:moveTo>
                <a:lnTo>
                  <a:pt x="2759634" y="0"/>
                </a:lnTo>
                <a:lnTo>
                  <a:pt x="2759634" y="2759633"/>
                </a:lnTo>
                <a:lnTo>
                  <a:pt x="0" y="27596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7937" y="2437637"/>
            <a:ext cx="9658773" cy="4998700"/>
          </a:xfrm>
          <a:custGeom>
            <a:avLst/>
            <a:gdLst/>
            <a:ahLst/>
            <a:cxnLst/>
            <a:rect r="r" b="b" t="t" l="l"/>
            <a:pathLst>
              <a:path h="4998700" w="9658773">
                <a:moveTo>
                  <a:pt x="0" y="0"/>
                </a:moveTo>
                <a:lnTo>
                  <a:pt x="9658773" y="0"/>
                </a:lnTo>
                <a:lnTo>
                  <a:pt x="9658773" y="4998700"/>
                </a:lnTo>
                <a:lnTo>
                  <a:pt x="0" y="499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5" t="-1421" r="-266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84422" y="2265367"/>
            <a:ext cx="6658061" cy="5756266"/>
          </a:xfrm>
          <a:custGeom>
            <a:avLst/>
            <a:gdLst/>
            <a:ahLst/>
            <a:cxnLst/>
            <a:rect r="r" b="b" t="t" l="l"/>
            <a:pathLst>
              <a:path h="5756266" w="6658061">
                <a:moveTo>
                  <a:pt x="0" y="0"/>
                </a:moveTo>
                <a:lnTo>
                  <a:pt x="6658062" y="0"/>
                </a:lnTo>
                <a:lnTo>
                  <a:pt x="6658062" y="5756266"/>
                </a:lnTo>
                <a:lnTo>
                  <a:pt x="0" y="57562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74829" y="696913"/>
            <a:ext cx="773834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1050">
                <a:solidFill>
                  <a:srgbClr val="D8FF5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MOCKUP DE PROYECTO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46661" y="3121267"/>
            <a:ext cx="6141339" cy="8229600"/>
          </a:xfrm>
          <a:custGeom>
            <a:avLst/>
            <a:gdLst/>
            <a:ahLst/>
            <a:cxnLst/>
            <a:rect r="r" b="b" t="t" l="l"/>
            <a:pathLst>
              <a:path h="8229600" w="6141339">
                <a:moveTo>
                  <a:pt x="0" y="0"/>
                </a:moveTo>
                <a:lnTo>
                  <a:pt x="6141339" y="0"/>
                </a:lnTo>
                <a:lnTo>
                  <a:pt x="61413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6302661" y="-31906"/>
            <a:ext cx="18103344" cy="1031890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05484" y="3949772"/>
            <a:ext cx="622940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i="true" spc="559">
                <a:solidFill>
                  <a:srgbClr val="D8FF57"/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GESTIÓN AGIL (SCRUM)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29296" y="4558821"/>
            <a:ext cx="6229408" cy="259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i="true">
                <a:solidFill>
                  <a:srgbClr val="FFFFFF">
                    <a:alpha val="69804"/>
                  </a:srgbClr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Sprints  semanales, backlog Semanales como evidencia</a:t>
            </a:r>
          </a:p>
          <a:p>
            <a:pPr algn="ctr">
              <a:lnSpc>
                <a:spcPts val="4199"/>
              </a:lnSpc>
            </a:pPr>
            <a:r>
              <a:rPr lang="en-US" sz="2999" i="true">
                <a:solidFill>
                  <a:srgbClr val="FFFFFF">
                    <a:alpha val="69804"/>
                  </a:srgbClr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roles definidos:</a:t>
            </a:r>
          </a:p>
          <a:p>
            <a:pPr algn="ctr">
              <a:lnSpc>
                <a:spcPts val="4199"/>
              </a:lnSpc>
            </a:pPr>
            <a:r>
              <a:rPr lang="en-US" sz="2999" i="true">
                <a:solidFill>
                  <a:srgbClr val="FFFFFF">
                    <a:alpha val="69804"/>
                  </a:srgbClr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(Scrum Master, Product Owner, equipo de desarrollo).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93357" y="857250"/>
            <a:ext cx="8053662" cy="162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384"/>
              </a:lnSpc>
            </a:pPr>
            <a:r>
              <a:rPr lang="en-US" b="true" sz="9560" i="true" spc="-478">
                <a:solidFill>
                  <a:srgbClr val="FFFFFF"/>
                </a:solidFill>
                <a:latin typeface="Open Sans Ultra-Bold Italics"/>
                <a:ea typeface="Open Sans Ultra-Bold Italics"/>
                <a:cs typeface="Open Sans Ultra-Bold Italics"/>
                <a:sym typeface="Open Sans Ultra-Bold Italics"/>
              </a:rPr>
              <a:t>METODOLOGIA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7821139">
            <a:off x="2157258" y="3447905"/>
            <a:ext cx="7001159" cy="3200689"/>
            <a:chOff x="0" y="0"/>
            <a:chExt cx="923918" cy="422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3918" cy="422384"/>
            </a:xfrm>
            <a:custGeom>
              <a:avLst/>
              <a:gdLst/>
              <a:ahLst/>
              <a:cxnLst/>
              <a:rect r="r" b="b" t="t" l="l"/>
              <a:pathLst>
                <a:path h="422384" w="923918">
                  <a:moveTo>
                    <a:pt x="461959" y="0"/>
                  </a:moveTo>
                  <a:cubicBezTo>
                    <a:pt x="206826" y="0"/>
                    <a:pt x="0" y="94554"/>
                    <a:pt x="0" y="211192"/>
                  </a:cubicBezTo>
                  <a:cubicBezTo>
                    <a:pt x="0" y="327830"/>
                    <a:pt x="206826" y="422384"/>
                    <a:pt x="461959" y="422384"/>
                  </a:cubicBezTo>
                  <a:cubicBezTo>
                    <a:pt x="717092" y="422384"/>
                    <a:pt x="923918" y="327830"/>
                    <a:pt x="923918" y="211192"/>
                  </a:cubicBezTo>
                  <a:cubicBezTo>
                    <a:pt x="923918" y="94554"/>
                    <a:pt x="717092" y="0"/>
                    <a:pt x="461959" y="0"/>
                  </a:cubicBezTo>
                  <a:close/>
                </a:path>
              </a:pathLst>
            </a:custGeom>
            <a:solidFill>
              <a:srgbClr val="D8FF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6617" y="30073"/>
              <a:ext cx="750683" cy="352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749437" y="2084299"/>
            <a:ext cx="5816800" cy="581677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9522" t="0" r="-2952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996757" y="2390789"/>
            <a:ext cx="1726801" cy="1726801"/>
          </a:xfrm>
          <a:custGeom>
            <a:avLst/>
            <a:gdLst/>
            <a:ahLst/>
            <a:cxnLst/>
            <a:rect r="r" b="b" t="t" l="l"/>
            <a:pathLst>
              <a:path h="1726801" w="1726801">
                <a:moveTo>
                  <a:pt x="0" y="0"/>
                </a:moveTo>
                <a:lnTo>
                  <a:pt x="1726800" y="0"/>
                </a:lnTo>
                <a:lnTo>
                  <a:pt x="1726800" y="1726801"/>
                </a:lnTo>
                <a:lnTo>
                  <a:pt x="0" y="172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41632" y="6501944"/>
            <a:ext cx="2894740" cy="1515791"/>
          </a:xfrm>
          <a:custGeom>
            <a:avLst/>
            <a:gdLst/>
            <a:ahLst/>
            <a:cxnLst/>
            <a:rect r="r" b="b" t="t" l="l"/>
            <a:pathLst>
              <a:path h="1515791" w="2894740">
                <a:moveTo>
                  <a:pt x="0" y="0"/>
                </a:moveTo>
                <a:lnTo>
                  <a:pt x="2894740" y="0"/>
                </a:lnTo>
                <a:lnTo>
                  <a:pt x="2894740" y="1515791"/>
                </a:lnTo>
                <a:lnTo>
                  <a:pt x="0" y="1515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16088" y="4395788"/>
            <a:ext cx="622940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1050">
                <a:solidFill>
                  <a:srgbClr val="D8FF5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KINE-AMIGO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16088" y="5335588"/>
            <a:ext cx="6835898" cy="306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>
                    <a:alpha val="69804"/>
                  </a:srgb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Flutter / Dart - Desarrollo de aplicación móvil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>
                    <a:alpha val="69804"/>
                  </a:srgb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Fire Base  - Base de datos</a:t>
            </a: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>
                    <a:alpha val="69804"/>
                  </a:srgb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Microsoft Asure Blob Storage - Multimedia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1808" y="2435542"/>
            <a:ext cx="6839653" cy="162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384"/>
              </a:lnSpc>
            </a:pPr>
            <a:r>
              <a:rPr lang="en-US" b="true" sz="9560" i="true" spc="-478">
                <a:solidFill>
                  <a:srgbClr val="FFFFFF"/>
                </a:solidFill>
                <a:latin typeface="Open Sans Ultra-Bold Italics"/>
                <a:ea typeface="Open Sans Ultra-Bold Italics"/>
                <a:cs typeface="Open Sans Ultra-Bold Italics"/>
                <a:sym typeface="Open Sans Ultra-Bold Italics"/>
              </a:rPr>
              <a:t>STACK TEC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16088" y="2934788"/>
            <a:ext cx="1098749" cy="877813"/>
            <a:chOff x="0" y="0"/>
            <a:chExt cx="1123632" cy="8976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3632" cy="897692"/>
            </a:xfrm>
            <a:custGeom>
              <a:avLst/>
              <a:gdLst/>
              <a:ahLst/>
              <a:cxnLst/>
              <a:rect r="r" b="b" t="t" l="l"/>
              <a:pathLst>
                <a:path h="897692" w="1123632">
                  <a:moveTo>
                    <a:pt x="203200" y="0"/>
                  </a:moveTo>
                  <a:lnTo>
                    <a:pt x="1123632" y="0"/>
                  </a:lnTo>
                  <a:lnTo>
                    <a:pt x="920432" y="897692"/>
                  </a:lnTo>
                  <a:lnTo>
                    <a:pt x="0" y="8976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8FF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19050"/>
              <a:ext cx="920432" cy="916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838212" y="-635013"/>
            <a:ext cx="14437895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330135" y="2658027"/>
            <a:ext cx="146304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029296" y="3422637"/>
            <a:ext cx="622940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i="true" spc="559">
                <a:solidFill>
                  <a:srgbClr val="D8FF57"/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SEMANAS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72713" y="4312580"/>
            <a:ext cx="9709955" cy="363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364" indent="-370182" lvl="1">
              <a:lnSpc>
                <a:spcPts val="4800"/>
              </a:lnSpc>
              <a:buFont typeface="Arial"/>
              <a:buChar char="•"/>
            </a:pPr>
            <a:r>
              <a:rPr lang="en-US" sz="3429" i="true">
                <a:solidFill>
                  <a:srgbClr val="FFFFFF">
                    <a:alpha val="69804"/>
                  </a:srgbClr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Semana 1 - 4 (Fase 1): Definición de  Requerimientos y objetivos</a:t>
            </a:r>
          </a:p>
          <a:p>
            <a:pPr algn="l" marL="740364" indent="-370182" lvl="1">
              <a:lnSpc>
                <a:spcPts val="4800"/>
              </a:lnSpc>
              <a:buFont typeface="Arial"/>
              <a:buChar char="•"/>
            </a:pPr>
            <a:r>
              <a:rPr lang="en-US" sz="3429" i="true">
                <a:solidFill>
                  <a:srgbClr val="FFFFFF">
                    <a:alpha val="69804"/>
                  </a:srgbClr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Semana 5 - 15 (Fase 2): Planeamiento y desarrollo de la aplicación</a:t>
            </a:r>
          </a:p>
          <a:p>
            <a:pPr algn="l" marL="740364" indent="-370182" lvl="1">
              <a:lnSpc>
                <a:spcPts val="4800"/>
              </a:lnSpc>
              <a:buFont typeface="Arial"/>
              <a:buChar char="•"/>
            </a:pPr>
            <a:r>
              <a:rPr lang="en-US" sz="3429" i="true">
                <a:solidFill>
                  <a:srgbClr val="FFFFFF">
                    <a:alpha val="69804"/>
                  </a:srgbClr>
                </a:solidFill>
                <a:latin typeface="Open Sans Light Italics"/>
                <a:ea typeface="Open Sans Light Italics"/>
                <a:cs typeface="Open Sans Light Italics"/>
                <a:sym typeface="Open Sans Light Italics"/>
              </a:rPr>
              <a:t>Semana 16 - 18 (Fase 3): Pruebas,  validación, documentación y entrega final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46597" y="502713"/>
            <a:ext cx="9794806" cy="162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384"/>
              </a:lnSpc>
            </a:pPr>
            <a:r>
              <a:rPr lang="en-US" b="true" sz="9560" i="true" spc="-478">
                <a:solidFill>
                  <a:srgbClr val="FFFFFF"/>
                </a:solidFill>
                <a:latin typeface="Open Sans Ultra-Bold Italics"/>
                <a:ea typeface="Open Sans Ultra-Bold Italics"/>
                <a:cs typeface="Open Sans Ultra-Bold Italics"/>
                <a:sym typeface="Open Sans Ultra-Bold Italics"/>
              </a:rPr>
              <a:t>PLAN DE TRABAJO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DAGz2pN3HYE</dc:identifier>
  <dcterms:modified xsi:type="dcterms:W3CDTF">2011-08-01T06:04:30Z</dcterms:modified>
  <cp:revision>1</cp:revision>
  <dc:title>KINE APP</dc:title>
</cp:coreProperties>
</file>